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12192000" cy="6858000"/>
  <p:defaultTextStyle>
    <a:defPPr>
      <a:defRPr lang="ru-RU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5" d="102"/>
          <a:sy n="99" d="101"/>
        </p:scale>
        <p:origin x="112" y="112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Shape 1059"/>
          <p:cNvSpPr>
            <a:spLocks noChangeArrowheads="1" noGrp="1"/>
          </p:cNvSpPr>
          <p:nvPr userDrawn="1"/>
        </p:nvSpPr>
        <p:spPr bwMode="auto">
          <a:xfrm>
            <a:off x="2396066" y="2291401"/>
            <a:ext cx="5452533" cy="41651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112" y="3116"/>
                </a:moveTo>
                <a:lnTo>
                  <a:pt x="22112" y="3116"/>
                </a:lnTo>
                <a:cubicBezTo>
                  <a:pt x="22112" y="3116"/>
                  <a:pt x="27356" y="0"/>
                  <a:pt x="30300" y="4263"/>
                </a:cubicBezTo>
                <a:lnTo>
                  <a:pt x="30300" y="4263"/>
                </a:lnTo>
                <a:cubicBezTo>
                  <a:pt x="33277" y="8577"/>
                  <a:pt x="36666" y="13779"/>
                  <a:pt x="39369" y="17410"/>
                </a:cubicBezTo>
                <a:lnTo>
                  <a:pt x="39369" y="17410"/>
                </a:lnTo>
                <a:cubicBezTo>
                  <a:pt x="41761" y="20624"/>
                  <a:pt x="43200" y="22708"/>
                  <a:pt x="40979" y="26940"/>
                </a:cubicBezTo>
                <a:lnTo>
                  <a:pt x="40979" y="26940"/>
                </a:lnTo>
                <a:cubicBezTo>
                  <a:pt x="39655" y="29461"/>
                  <a:pt x="35076" y="35072"/>
                  <a:pt x="32639" y="38623"/>
                </a:cubicBezTo>
                <a:lnTo>
                  <a:pt x="32639" y="38623"/>
                </a:lnTo>
                <a:cubicBezTo>
                  <a:pt x="30200" y="42175"/>
                  <a:pt x="26202" y="43200"/>
                  <a:pt x="23268" y="42185"/>
                </a:cubicBezTo>
                <a:lnTo>
                  <a:pt x="23268" y="42185"/>
                </a:lnTo>
                <a:cubicBezTo>
                  <a:pt x="20331" y="41168"/>
                  <a:pt x="11584" y="38623"/>
                  <a:pt x="6213" y="36974"/>
                </a:cubicBezTo>
                <a:lnTo>
                  <a:pt x="6213" y="36974"/>
                </a:lnTo>
                <a:cubicBezTo>
                  <a:pt x="1431" y="35502"/>
                  <a:pt x="0" y="32900"/>
                  <a:pt x="214" y="31157"/>
                </a:cubicBezTo>
                <a:lnTo>
                  <a:pt x="214" y="31157"/>
                </a:lnTo>
                <a:cubicBezTo>
                  <a:pt x="760" y="26703"/>
                  <a:pt x="1113" y="19920"/>
                  <a:pt x="1214" y="16042"/>
                </a:cubicBezTo>
                <a:lnTo>
                  <a:pt x="1214" y="16042"/>
                </a:lnTo>
                <a:cubicBezTo>
                  <a:pt x="1303" y="12626"/>
                  <a:pt x="4203" y="11313"/>
                  <a:pt x="6907" y="9989"/>
                </a:cubicBezTo>
                <a:lnTo>
                  <a:pt x="6907" y="9989"/>
                </a:lnTo>
                <a:cubicBezTo>
                  <a:pt x="9245" y="8843"/>
                  <a:pt x="19774" y="4261"/>
                  <a:pt x="22112" y="31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060"/>
          <p:cNvSpPr>
            <a:spLocks noChangeArrowheads="1" noGrp="1"/>
          </p:cNvSpPr>
          <p:nvPr userDrawn="1"/>
        </p:nvSpPr>
        <p:spPr bwMode="auto">
          <a:xfrm>
            <a:off x="1309514" y="1839834"/>
            <a:ext cx="4011787" cy="131432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0162" y="13104"/>
                </a:moveTo>
                <a:lnTo>
                  <a:pt x="40162" y="13104"/>
                </a:lnTo>
                <a:cubicBezTo>
                  <a:pt x="36799" y="16736"/>
                  <a:pt x="26204" y="28154"/>
                  <a:pt x="22676" y="31251"/>
                </a:cubicBezTo>
                <a:lnTo>
                  <a:pt x="22676" y="31251"/>
                </a:lnTo>
                <a:cubicBezTo>
                  <a:pt x="18513" y="34899"/>
                  <a:pt x="15093" y="37527"/>
                  <a:pt x="13136" y="38511"/>
                </a:cubicBezTo>
                <a:lnTo>
                  <a:pt x="13136" y="38511"/>
                </a:lnTo>
                <a:cubicBezTo>
                  <a:pt x="10861" y="39650"/>
                  <a:pt x="0" y="43200"/>
                  <a:pt x="422" y="38511"/>
                </a:cubicBezTo>
                <a:lnTo>
                  <a:pt x="422" y="38511"/>
                </a:lnTo>
                <a:cubicBezTo>
                  <a:pt x="750" y="34836"/>
                  <a:pt x="12785" y="17028"/>
                  <a:pt x="15584" y="14358"/>
                </a:cubicBezTo>
                <a:lnTo>
                  <a:pt x="15584" y="14358"/>
                </a:lnTo>
                <a:cubicBezTo>
                  <a:pt x="18382" y="11693"/>
                  <a:pt x="34508" y="0"/>
                  <a:pt x="36286" y="2133"/>
                </a:cubicBezTo>
                <a:lnTo>
                  <a:pt x="36286" y="2133"/>
                </a:lnTo>
                <a:cubicBezTo>
                  <a:pt x="38064" y="4272"/>
                  <a:pt x="43200" y="9825"/>
                  <a:pt x="40162" y="1310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061"/>
          <p:cNvSpPr>
            <a:spLocks noChangeArrowheads="1" noGrp="1"/>
          </p:cNvSpPr>
          <p:nvPr userDrawn="1"/>
        </p:nvSpPr>
        <p:spPr bwMode="auto">
          <a:xfrm>
            <a:off x="6567031" y="4629133"/>
            <a:ext cx="5395523" cy="2231707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42680" y="32337"/>
                  <a:pt x="42264" y="24810"/>
                  <a:pt x="41982" y="22533"/>
                </a:cubicBezTo>
                <a:lnTo>
                  <a:pt x="41982" y="22533"/>
                </a:lnTo>
                <a:cubicBezTo>
                  <a:pt x="41353" y="17445"/>
                  <a:pt x="31020" y="10782"/>
                  <a:pt x="25434" y="7567"/>
                </a:cubicBezTo>
                <a:lnTo>
                  <a:pt x="25434" y="7567"/>
                </a:lnTo>
                <a:cubicBezTo>
                  <a:pt x="20461" y="4707"/>
                  <a:pt x="15752" y="0"/>
                  <a:pt x="10688" y="12771"/>
                </a:cubicBezTo>
                <a:lnTo>
                  <a:pt x="10688" y="12771"/>
                </a:lnTo>
                <a:cubicBezTo>
                  <a:pt x="5409" y="26085"/>
                  <a:pt x="2329" y="33891"/>
                  <a:pt x="451" y="39632"/>
                </a:cubicBezTo>
                <a:lnTo>
                  <a:pt x="451" y="39632"/>
                </a:lnTo>
                <a:cubicBezTo>
                  <a:pt x="180" y="40459"/>
                  <a:pt x="44" y="41820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062"/>
          <p:cNvSpPr>
            <a:spLocks noChangeArrowheads="1" noGrp="1"/>
          </p:cNvSpPr>
          <p:nvPr userDrawn="1"/>
        </p:nvSpPr>
        <p:spPr bwMode="auto">
          <a:xfrm>
            <a:off x="389187" y="6100774"/>
            <a:ext cx="4968521" cy="75999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37750" y="34083"/>
                  <a:pt x="28707" y="20178"/>
                  <a:pt x="28707" y="20178"/>
                </a:cubicBezTo>
                <a:lnTo>
                  <a:pt x="28707" y="20178"/>
                </a:lnTo>
                <a:cubicBezTo>
                  <a:pt x="23196" y="11772"/>
                  <a:pt x="17935" y="0"/>
                  <a:pt x="14588" y="1341"/>
                </a:cubicBezTo>
                <a:lnTo>
                  <a:pt x="14588" y="1341"/>
                </a:lnTo>
                <a:cubicBezTo>
                  <a:pt x="11240" y="2673"/>
                  <a:pt x="6350" y="22671"/>
                  <a:pt x="1602" y="37718"/>
                </a:cubicBezTo>
                <a:lnTo>
                  <a:pt x="1602" y="37718"/>
                </a:lnTo>
                <a:cubicBezTo>
                  <a:pt x="1072" y="39393"/>
                  <a:pt x="536" y="41175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063"/>
          <p:cNvSpPr>
            <a:spLocks noChangeArrowheads="1" noGrp="1"/>
          </p:cNvSpPr>
          <p:nvPr userDrawn="1"/>
        </p:nvSpPr>
        <p:spPr bwMode="auto">
          <a:xfrm>
            <a:off x="0" y="3254701"/>
            <a:ext cx="2099733" cy="3343682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0" y="43200"/>
                </a:moveTo>
                <a:lnTo>
                  <a:pt x="0" y="43200"/>
                </a:lnTo>
                <a:cubicBezTo>
                  <a:pt x="10450" y="39319"/>
                  <a:pt x="26476" y="34991"/>
                  <a:pt x="31760" y="32779"/>
                </a:cubicBezTo>
                <a:lnTo>
                  <a:pt x="31760" y="32779"/>
                </a:lnTo>
                <a:cubicBezTo>
                  <a:pt x="38554" y="29929"/>
                  <a:pt x="35982" y="23868"/>
                  <a:pt x="39587" y="11934"/>
                </a:cubicBezTo>
                <a:lnTo>
                  <a:pt x="39587" y="11934"/>
                </a:lnTo>
                <a:cubicBezTo>
                  <a:pt x="43199" y="0"/>
                  <a:pt x="33409" y="2565"/>
                  <a:pt x="25082" y="2041"/>
                </a:cubicBezTo>
                <a:lnTo>
                  <a:pt x="25082" y="2041"/>
                </a:lnTo>
                <a:cubicBezTo>
                  <a:pt x="14497" y="1374"/>
                  <a:pt x="7053" y="4621"/>
                  <a:pt x="0" y="7243"/>
                </a:cubicBezTo>
                <a:lnTo>
                  <a:pt x="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655839" y="2708919"/>
            <a:ext cx="6720746" cy="72007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>
          <a:xfrm>
            <a:off x="4595833" y="1808820"/>
            <a:ext cx="6720746" cy="72007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9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9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0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3" y="273049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3" y="1435102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4"/>
            <a:ext cx="7315200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9"/>
          <p:cNvSpPr>
            <a:spLocks noChangeArrowheads="1" noGrp="1"/>
          </p:cNvSpPr>
          <p:nvPr userDrawn="1"/>
        </p:nvSpPr>
        <p:spPr bwMode="auto">
          <a:xfrm>
            <a:off x="4976706" y="2"/>
            <a:ext cx="3058159" cy="89379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0" y="0"/>
                </a:moveTo>
                <a:lnTo>
                  <a:pt x="0" y="0"/>
                </a:lnTo>
                <a:cubicBezTo>
                  <a:pt x="1690" y="6213"/>
                  <a:pt x="3698" y="13338"/>
                  <a:pt x="6091" y="21902"/>
                </a:cubicBezTo>
                <a:lnTo>
                  <a:pt x="6091" y="21902"/>
                </a:lnTo>
                <a:cubicBezTo>
                  <a:pt x="12043" y="43199"/>
                  <a:pt x="17573" y="35347"/>
                  <a:pt x="23417" y="30579"/>
                </a:cubicBezTo>
                <a:lnTo>
                  <a:pt x="23417" y="30579"/>
                </a:lnTo>
                <a:cubicBezTo>
                  <a:pt x="29984" y="25223"/>
                  <a:pt x="42123" y="14119"/>
                  <a:pt x="42860" y="5640"/>
                </a:cubicBezTo>
                <a:lnTo>
                  <a:pt x="42860" y="5640"/>
                </a:lnTo>
                <a:cubicBezTo>
                  <a:pt x="42960" y="4507"/>
                  <a:pt x="43072" y="2479"/>
                  <a:pt x="432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060"/>
          <p:cNvSpPr>
            <a:spLocks noChangeArrowheads="1" noGrp="1"/>
          </p:cNvSpPr>
          <p:nvPr userDrawn="1"/>
        </p:nvSpPr>
        <p:spPr bwMode="auto">
          <a:xfrm>
            <a:off x="-24679" y="1"/>
            <a:ext cx="1399539" cy="17975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1743" y="2484"/>
                </a:moveTo>
                <a:lnTo>
                  <a:pt x="31743" y="2484"/>
                </a:lnTo>
                <a:cubicBezTo>
                  <a:pt x="30428" y="1799"/>
                  <a:pt x="28450" y="1080"/>
                  <a:pt x="26054" y="0"/>
                </a:cubicBezTo>
                <a:lnTo>
                  <a:pt x="0" y="0"/>
                </a:lnTo>
                <a:lnTo>
                  <a:pt x="0" y="34200"/>
                </a:lnTo>
                <a:lnTo>
                  <a:pt x="0" y="34200"/>
                </a:lnTo>
                <a:cubicBezTo>
                  <a:pt x="7029" y="37461"/>
                  <a:pt x="14504" y="41491"/>
                  <a:pt x="25070" y="40664"/>
                </a:cubicBezTo>
                <a:lnTo>
                  <a:pt x="25070" y="40664"/>
                </a:lnTo>
                <a:cubicBezTo>
                  <a:pt x="33399" y="40015"/>
                  <a:pt x="43200" y="43200"/>
                  <a:pt x="39593" y="28375"/>
                </a:cubicBezTo>
                <a:lnTo>
                  <a:pt x="39593" y="28375"/>
                </a:lnTo>
                <a:cubicBezTo>
                  <a:pt x="35986" y="13550"/>
                  <a:pt x="38530" y="6023"/>
                  <a:pt x="31743" y="24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061"/>
          <p:cNvSpPr>
            <a:spLocks noChangeArrowheads="1" noGrp="1"/>
          </p:cNvSpPr>
          <p:nvPr userDrawn="1"/>
        </p:nvSpPr>
        <p:spPr bwMode="auto">
          <a:xfrm>
            <a:off x="1637457" y="1"/>
            <a:ext cx="3839633" cy="26096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2864" y="0"/>
                </a:moveTo>
                <a:lnTo>
                  <a:pt x="10583" y="0"/>
                </a:lnTo>
                <a:lnTo>
                  <a:pt x="10583" y="0"/>
                </a:lnTo>
                <a:cubicBezTo>
                  <a:pt x="9017" y="532"/>
                  <a:pt x="7515" y="1058"/>
                  <a:pt x="6214" y="1509"/>
                </a:cubicBezTo>
                <a:lnTo>
                  <a:pt x="6214" y="1509"/>
                </a:lnTo>
                <a:cubicBezTo>
                  <a:pt x="1428" y="3166"/>
                  <a:pt x="0" y="6109"/>
                  <a:pt x="212" y="8072"/>
                </a:cubicBezTo>
                <a:lnTo>
                  <a:pt x="212" y="8072"/>
                </a:lnTo>
                <a:cubicBezTo>
                  <a:pt x="758" y="13092"/>
                  <a:pt x="1111" y="20742"/>
                  <a:pt x="1212" y="25114"/>
                </a:cubicBezTo>
                <a:lnTo>
                  <a:pt x="1212" y="25114"/>
                </a:lnTo>
                <a:cubicBezTo>
                  <a:pt x="1301" y="28962"/>
                  <a:pt x="4204" y="30446"/>
                  <a:pt x="6906" y="31937"/>
                </a:cubicBezTo>
                <a:lnTo>
                  <a:pt x="6906" y="31937"/>
                </a:lnTo>
                <a:cubicBezTo>
                  <a:pt x="9246" y="33229"/>
                  <a:pt x="19775" y="38395"/>
                  <a:pt x="22112" y="39685"/>
                </a:cubicBezTo>
                <a:lnTo>
                  <a:pt x="22112" y="39685"/>
                </a:lnTo>
                <a:cubicBezTo>
                  <a:pt x="22112" y="39685"/>
                  <a:pt x="27355" y="43200"/>
                  <a:pt x="30298" y="38395"/>
                </a:cubicBezTo>
                <a:lnTo>
                  <a:pt x="30298" y="38395"/>
                </a:lnTo>
                <a:cubicBezTo>
                  <a:pt x="33277" y="33533"/>
                  <a:pt x="36665" y="27667"/>
                  <a:pt x="39367" y="23576"/>
                </a:cubicBezTo>
                <a:lnTo>
                  <a:pt x="39367" y="23576"/>
                </a:lnTo>
                <a:cubicBezTo>
                  <a:pt x="41761" y="19953"/>
                  <a:pt x="43200" y="17587"/>
                  <a:pt x="40977" y="12816"/>
                </a:cubicBezTo>
                <a:lnTo>
                  <a:pt x="40977" y="12816"/>
                </a:lnTo>
                <a:cubicBezTo>
                  <a:pt x="39697" y="10062"/>
                  <a:pt x="35347" y="3936"/>
                  <a:pt x="3286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599" y="635635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9D51E0-3758-456B-809F-07B187805C7D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1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599" y="635635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3B38E7-149F-4D77-9EEF-9309C2CB69A9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>
        <a:spcBef>
          <a:spcPts val="0"/>
        </a:spcBef>
        <a:buNone/>
        <a:defRPr sz="44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p>
            <a:pPr algn="ctr">
              <a:defRPr/>
            </a:pPr>
            <a:r>
              <a:rPr sz="3600" b="1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Типы архитектур микропроцессорной системы</a:t>
            </a:r>
            <a:endParaRPr sz="2800">
              <a:solidFill>
                <a:schemeClr val="tx1"/>
              </a:solidFill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 bwMode="auto">
          <a:xfrm>
            <a:off x="1523880" y="3992684"/>
            <a:ext cx="9142920" cy="165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r">
              <a:buNone/>
              <a:defRPr/>
            </a:pPr>
            <a:r>
              <a:rPr sz="2400" b="0" strike="noStrike" spc="-1">
                <a:solidFill>
                  <a:srgbClr val="000000"/>
                </a:solidFill>
                <a:latin typeface="Liberation Sans"/>
                <a:cs typeface="Liberation Sans"/>
              </a:rPr>
              <a:t>Выполнил студент 4-го курса группы З-Б-ИВТ-21</a:t>
            </a:r>
            <a:endParaRPr sz="2400" b="0" strike="noStrike" spc="0">
              <a:solidFill>
                <a:srgbClr val="000000"/>
              </a:solidFill>
              <a:latin typeface="Liberation Sans"/>
              <a:cs typeface="Liberation Sans"/>
            </a:endParaRPr>
          </a:p>
          <a:p>
            <a:pPr indent="0" algn="r">
              <a:buNone/>
              <a:defRPr/>
            </a:pPr>
            <a:r>
              <a:rPr sz="2400" b="0" strike="noStrike" spc="0">
                <a:solidFill>
                  <a:srgbClr val="000000"/>
                </a:solidFill>
                <a:latin typeface="Liberation Sans"/>
                <a:cs typeface="Liberation Sans"/>
              </a:rPr>
              <a:t>Сивцева Клава</a:t>
            </a:r>
            <a:endParaRPr sz="2400" b="0" strike="noStrike" spc="0">
              <a:solidFill>
                <a:srgbClr val="000000"/>
              </a:solidFill>
              <a:latin typeface="Liberation Sans"/>
              <a:cs typeface="Liberation Sans"/>
            </a:endParaRPr>
          </a:p>
        </p:txBody>
      </p:sp>
      <p:pic>
        <p:nvPicPr>
          <p:cNvPr id="161382370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8099" y="3248024"/>
            <a:ext cx="3496649" cy="3496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8760003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382724" y="-14287"/>
            <a:ext cx="5800725" cy="6853237"/>
          </a:xfrm>
          <a:prstGeom prst="rect">
            <a:avLst/>
          </a:prstGeom>
        </p:spPr>
      </p:pic>
      <p:sp>
        <p:nvSpPr>
          <p:cNvPr id="1582068104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 rot="16199969" flipH="0" flipV="0">
            <a:off x="636579" y="888395"/>
            <a:ext cx="5891591" cy="5600700"/>
          </a:xfrm>
        </p:spPr>
        <p:txBody>
          <a:bodyPr vertOverflow="overflow" horzOverflow="overflow" vert="eaVert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lnSpc>
                <a:spcPct val="114999"/>
              </a:lnSpc>
              <a:buFont typeface="Arial"/>
              <a:buNone/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Микропроцессорные системы являются основой современных вычислительных устройств, от персональных компьютеров до встраиваемых систем. Архитектура микропроцессора определяет его структуру, функциональные возможности и способы взаимодействия с другими компонентами системы. </a:t>
            </a:r>
            <a:endParaRPr sz="11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778961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 sz="3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Архитектура фон Неймана</a:t>
            </a:r>
            <a:endParaRPr/>
          </a:p>
        </p:txBody>
      </p:sp>
      <p:sp>
        <p:nvSpPr>
          <p:cNvPr id="1410612624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lnSpc>
                <a:spcPct val="114999"/>
              </a:lnSpc>
              <a:buFont typeface="Arial"/>
              <a:buNone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Архитектура фон Неймана, предложенная Джоном фон Нейманом в 1945 году, является одной из первых и наиболее распространенных архитектур для построения вычислительных систем. Основные характеристики этой архитектуры:</a:t>
            </a:r>
            <a:endParaRPr sz="8000"/>
          </a:p>
          <a:p>
            <a:pPr>
              <a:lnSpc>
                <a:spcPct val="114999"/>
              </a:lnSpc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Единая память: Программа и данные хранятся в одной и той же памяти, что упрощает управление данными.</a:t>
            </a:r>
            <a:endParaRPr sz="8000"/>
          </a:p>
          <a:p>
            <a:pPr>
              <a:lnSpc>
                <a:spcPct val="114999"/>
              </a:lnSpc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Последовательное выполнение: Инструкции выполняются последовательно, что может привести к узкому месту в производительности из-за необходимости извлечения инструкций из памяти.</a:t>
            </a:r>
            <a:endParaRPr sz="8000"/>
          </a:p>
          <a:p>
            <a:pPr>
              <a:lnSpc>
                <a:spcPct val="114999"/>
              </a:lnSpc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Управляющий процесс: Микропроцессор управляет выполнением программы с помощью специального устройства — управляющего 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блока.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3535838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09599" y="274638"/>
            <a:ext cx="10972800" cy="1143000"/>
          </a:xfrm>
        </p:spPr>
        <p:txBody>
          <a:bodyPr/>
          <a:lstStyle/>
          <a:p>
            <a:pPr algn="l">
              <a:defRPr/>
            </a:pPr>
            <a:r>
              <a:rPr sz="3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Архитектура Гарварда</a:t>
            </a:r>
            <a:endParaRPr/>
          </a:p>
        </p:txBody>
      </p:sp>
      <p:sp>
        <p:nvSpPr>
          <p:cNvPr id="1493168497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lnSpc>
                <a:spcPct val="114999"/>
              </a:lnSpc>
              <a:buFont typeface="Arial"/>
              <a:buNone/>
              <a:defRPr/>
            </a:pPr>
            <a:r>
              <a:rPr sz="2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Архитектура Гарварда была разработана для преодоления ограничений архитектуры фон Неймана. Основные характеристики:</a:t>
            </a:r>
            <a:endParaRPr sz="10000"/>
          </a:p>
          <a:p>
            <a:pPr>
              <a:lnSpc>
                <a:spcPct val="114999"/>
              </a:lnSpc>
              <a:defRPr/>
            </a:pPr>
            <a:r>
              <a:rPr sz="2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Раздельная память: Программа и данные хранятся в разных областях памяти, что позволяет одновременно извлекать инструкции и данные.</a:t>
            </a:r>
            <a:endParaRPr sz="10000"/>
          </a:p>
          <a:p>
            <a:pPr>
              <a:lnSpc>
                <a:spcPct val="114999"/>
              </a:lnSpc>
              <a:defRPr/>
            </a:pPr>
            <a:r>
              <a:rPr sz="2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Параллельное выполнение: Возможность параллельного доступа к памяти для инструкций и данных значительно увеличивает производительность.</a:t>
            </a:r>
            <a:endParaRPr sz="10000"/>
          </a:p>
        </p:txBody>
      </p:sp>
      <p:pic>
        <p:nvPicPr>
          <p:cNvPr id="191557346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038724" y="4624387"/>
            <a:ext cx="6432883" cy="1909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398549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Архитектура</a:t>
            </a:r>
            <a:r>
              <a:rPr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RISC (Reduced Instruction Set Computer)</a:t>
            </a:r>
            <a:endParaRPr/>
          </a:p>
        </p:txBody>
      </p:sp>
      <p:sp>
        <p:nvSpPr>
          <p:cNvPr id="558720567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Архитектура RISC основывается на принципе использования ограниченного набора простых инструкций, которые могут выполняться за один такт. Основные характеристики:</a:t>
            </a:r>
            <a:endParaRPr sz="9000"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Упрощенный набор инструкций: Инструкции имеют фиксированную длину (обычно 32 бита) и выполняются быстро.</a:t>
            </a:r>
            <a:endParaRPr sz="9000"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Регистровая архитектура: Большое количество регистров для хранения промежуточных данных, что уменьшает количество обращений к памяти.</a:t>
            </a:r>
            <a:endParaRPr sz="9000"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Конвейеризация: Использование конвейерной обработки инструкций для повышения производительности.</a:t>
            </a:r>
            <a:endParaRPr sz="9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1726331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086850" y="4110832"/>
            <a:ext cx="2687024" cy="2687024"/>
          </a:xfrm>
          <a:prstGeom prst="rect">
            <a:avLst/>
          </a:prstGeom>
        </p:spPr>
      </p:pic>
      <p:sp>
        <p:nvSpPr>
          <p:cNvPr id="167666201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Архитектура</a:t>
            </a:r>
            <a:r>
              <a:rPr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CISC (Complex Instruction Set Computer)</a:t>
            </a:r>
            <a:endParaRPr/>
          </a:p>
        </p:txBody>
      </p:sp>
      <p:sp>
        <p:nvSpPr>
          <p:cNvPr id="1721814914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sz="2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Архитектура CISC предполагает наличие большого количества сложных инструкций, которые могут выполнять множество операций за один такт. Основные характеристики:</a:t>
            </a:r>
            <a:endParaRPr sz="10000"/>
          </a:p>
          <a:p>
            <a:pPr>
              <a:defRPr/>
            </a:pPr>
            <a:r>
              <a:rPr sz="2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Сложный набор инструкций: Инструкции могут иметь переменную длину (от 1 до 15 байт) и выполнять сложные операции.</a:t>
            </a:r>
            <a:endParaRPr sz="10000"/>
          </a:p>
          <a:p>
            <a:pPr>
              <a:defRPr/>
            </a:pPr>
            <a:r>
              <a:rPr sz="2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Меньшее количество регистров: часто используется меньшее количество регистров по сравнению с RISC, что может привести к большему количеству обращений к памяти.</a:t>
            </a:r>
            <a:endParaRPr sz="10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41029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 sz="3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Многопроцессорные архитектуры</a:t>
            </a:r>
            <a:endParaRPr/>
          </a:p>
        </p:txBody>
      </p:sp>
      <p:sp>
        <p:nvSpPr>
          <p:cNvPr id="351459876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 flipH="0" flipV="0">
            <a:off x="609599" y="1560513"/>
            <a:ext cx="10972800" cy="502126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lnSpc>
                <a:spcPct val="114999"/>
              </a:lnSpc>
              <a:buFont typeface="Arial"/>
              <a:buNone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Современные микропроцессорные системы часто используют многопроцессорные архитектуры для повышения производительности. Основные типы:</a:t>
            </a:r>
            <a:endParaRPr sz="8000"/>
          </a:p>
          <a:p>
            <a:pPr>
              <a:lnSpc>
                <a:spcPct val="114999"/>
              </a:lnSpc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Симметричная многопроцессорная система (SMP): Все процессоры имеют равный доступ к общей памяти и могут выполнять задачи параллельно. Это позволяет эффективно распределять нагрузку между процессорами.</a:t>
            </a:r>
            <a:endParaRPr sz="8000"/>
          </a:p>
          <a:p>
            <a:pPr>
              <a:lnSpc>
                <a:spcPct val="114999"/>
              </a:lnSpc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Ассиметричная многопроцессорная система (AMP): Процессоры имеют разные роли; один процессор может управлять системой, а другие — выполнять задачи. Это может быть полезно в специализированных приложениях или системах реального времени.</a:t>
            </a:r>
            <a:endParaRPr sz="8000"/>
          </a:p>
          <a:p>
            <a:pPr>
              <a:lnSpc>
                <a:spcPct val="114999"/>
              </a:lnSpc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Многопоточность: Некоторые современные процессоры поддерживают многопоточность (например, Hyper-threading от Intel), что позволяет одному физическому ядру обрабатывать несколько потоков одновременно.</a:t>
            </a:r>
            <a:endParaRPr sz="8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5892889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424737" y="1047749"/>
            <a:ext cx="4657725" cy="4657725"/>
          </a:xfrm>
          <a:prstGeom prst="rect">
            <a:avLst/>
          </a:prstGeom>
        </p:spPr>
      </p:pic>
      <p:sp>
        <p:nvSpPr>
          <p:cNvPr id="55570670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>
                <a:solidFill>
                  <a:schemeClr val="tx1"/>
                </a:solidFill>
              </a:rPr>
              <a:t>Заключение</a:t>
            </a:r>
            <a:endParaRPr/>
          </a:p>
        </p:txBody>
      </p:sp>
      <p:sp>
        <p:nvSpPr>
          <p:cNvPr id="2083008351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 flipH="0" flipV="0">
            <a:off x="704849" y="1343025"/>
            <a:ext cx="7211399" cy="527684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lnSpc>
                <a:spcPct val="114999"/>
              </a:lnSpc>
              <a:buFont typeface="Arial"/>
              <a:buNone/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Типы архитектур микропроцессорных систем играют ключевую роль в определении их производительности, функциональности и области применения. Архитектуры фон Неймана и Гарварда представляют собой базовые модели для построения вычислительных систем, тогда как RISC и CISC предлагают различные подходы к оптимизации выполнения программ. Многопроцессорные архитектуры становятся все более актуальными в условиях растущих требований к вычислительной мощности. Понимание этих архитектур позволяет разработчикам создавать более эффективные и мощные вычислительные системы, отвечающие современным требованиям технологий.</a:t>
            </a:r>
            <a:endParaRPr sz="8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ur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R7-Office/2024.1.1.375</Application>
  <DocSecurity>0</DocSecurity>
  <PresentationFormat/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dc:identifier/>
  <dc:language>ru-RU</dc:language>
  <cp:lastModifiedBy>Василий Романов</cp:lastModifiedBy>
  <cp:revision>4</cp:revision>
  <dcterms:created xsi:type="dcterms:W3CDTF">2023-08-25T13:22:51Z</dcterms:created>
  <dcterms:modified xsi:type="dcterms:W3CDTF">2025-04-09T07:58:37Z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